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68" r:id="rId19"/>
    <p:sldId id="277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LmAT6t5kL0" TargetMode="External"/><Relationship Id="rId2" Type="http://schemas.openxmlformats.org/officeDocument/2006/relationships/hyperlink" Target="https://youtu.be/FbLA0LS67XE?t=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D2XgQOyC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akKfY5aHm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3: Authored Behaviours II: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857-0B67-407F-B645-CB58453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https://youtu.be/FbLA0LS67XE?t=74</a:t>
            </a:r>
            <a:endParaRPr lang="en-GB" dirty="0"/>
          </a:p>
          <a:p>
            <a:r>
              <a:rPr lang="en-GB" dirty="0">
                <a:hlinkClick r:id="rId3"/>
              </a:rPr>
              <a:t>https://youtu.be/HLmAT6t5kL0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FF889-4324-4DC6-B78A-99AE2791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t="4742" r="1875" b="6173"/>
          <a:stretch/>
        </p:blipFill>
        <p:spPr>
          <a:xfrm>
            <a:off x="5499668" y="2254623"/>
            <a:ext cx="6306850" cy="3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Image result for hitman absolution crowd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</a:t>
            </a:r>
            <a:r>
              <a:rPr lang="en-GB" b="1" dirty="0"/>
              <a:t>don’t move</a:t>
            </a:r>
          </a:p>
          <a:p>
            <a:r>
              <a:rPr lang="en-GB" dirty="0"/>
              <a:t>The update rule just happens to give the </a:t>
            </a:r>
            <a:r>
              <a:rPr lang="en-GB" b="1" dirty="0"/>
              <a:t>illusion</a:t>
            </a:r>
            <a:r>
              <a:rPr lang="en-GB" dirty="0"/>
              <a:t> of movement</a:t>
            </a:r>
          </a:p>
        </p:txBody>
      </p:sp>
      <p:pic>
        <p:nvPicPr>
          <p:cNvPr id="7170" name="Picture 2" descr="Image result for glider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</a:t>
            </a:r>
            <a:r>
              <a:rPr lang="en-GB" b="1" dirty="0"/>
              <a:t>logic gates </a:t>
            </a:r>
            <a:r>
              <a:rPr lang="en-GB" dirty="0"/>
              <a:t>from interactions of gliders</a:t>
            </a:r>
          </a:p>
          <a:p>
            <a:r>
              <a:rPr lang="en-GB" dirty="0"/>
              <a:t>Conway’s Game of Life is </a:t>
            </a:r>
            <a:r>
              <a:rPr lang="en-GB" b="1" dirty="0"/>
              <a:t>Turing complete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Image result for cellular automata cave generati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pPr lvl="1"/>
                <a:r>
                  <a:rPr lang="en-GB" dirty="0">
                    <a:hlinkClick r:id="rId2"/>
                  </a:rPr>
                  <a:t>https://youtu.be/PD2XgQOyCCk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Image result for mandelbrot set">
            <a:extLst>
              <a:ext uri="{FF2B5EF4-FFF2-40B4-BE49-F238E27FC236}">
                <a16:creationId xmlns:a16="http://schemas.microsoft.com/office/drawing/2014/main" id="{0E9DE3C7-DC94-4C9B-961E-80DC1E71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08" y="21804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79D-A3FC-574D-972F-83ED2529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77E-6315-D64E-8B35-CC5B6FE5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347961"/>
          </a:xfrm>
        </p:spPr>
        <p:txBody>
          <a:bodyPr/>
          <a:lstStyle/>
          <a:p>
            <a:r>
              <a:rPr lang="en-US" dirty="0"/>
              <a:t>Systems with emergence tend to be chaotic</a:t>
            </a:r>
          </a:p>
          <a:p>
            <a:r>
              <a:rPr lang="en-US" dirty="0"/>
              <a:t>Sensitive dependence on initial conditions</a:t>
            </a:r>
          </a:p>
          <a:p>
            <a:r>
              <a:rPr lang="en-US" dirty="0"/>
              <a:t>Unpredictable, even if deterministic (i.e. not random)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317CC-B47D-4145-A468-44110CDA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128" y="672208"/>
            <a:ext cx="21082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4BA14-EFF8-C149-9830-8F49839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95" y="2717233"/>
            <a:ext cx="4888112" cy="36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B8887-6D91-5B42-8608-FEAAE8AD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82" y="4252686"/>
            <a:ext cx="4095054" cy="22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74F6-894A-4484-9483-79847597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C209-72EE-4933-8CBB-F281BEA4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next week’s seminar, please read:</a:t>
            </a:r>
          </a:p>
          <a:p>
            <a:pPr marL="0" indent="0">
              <a:buNone/>
            </a:pPr>
            <a:r>
              <a:rPr lang="en-GB" sz="2400" dirty="0"/>
              <a:t>Grow, A., Gaudl, S., Gomes, P., </a:t>
            </a:r>
            <a:r>
              <a:rPr lang="en-GB" sz="2400" dirty="0" err="1"/>
              <a:t>Mateas</a:t>
            </a:r>
            <a:r>
              <a:rPr lang="en-GB" sz="2400" dirty="0"/>
              <a:t>, M., &amp; </a:t>
            </a:r>
            <a:r>
              <a:rPr lang="en-GB" sz="2400" dirty="0" err="1"/>
              <a:t>Wardrip-Fruin</a:t>
            </a:r>
            <a:r>
              <a:rPr lang="en-GB" sz="2400" dirty="0"/>
              <a:t>, N. (2014). </a:t>
            </a:r>
            <a:r>
              <a:rPr lang="en-GB" sz="2400" i="1" dirty="0"/>
              <a:t>A Methodology for Requirements Analysis of AI Architecture Authoring Tools</a:t>
            </a:r>
            <a:r>
              <a:rPr lang="en-GB" sz="2400" dirty="0"/>
              <a:t>. Proceedings of Foundations of Digital Games Conference.</a:t>
            </a:r>
          </a:p>
          <a:p>
            <a:pPr marL="0" indent="0">
              <a:buNone/>
            </a:pPr>
            <a:r>
              <a:rPr lang="en-GB" sz="2400" dirty="0"/>
              <a:t>(PDF Link on </a:t>
            </a:r>
            <a:r>
              <a:rPr lang="en-GB" sz="2400" dirty="0" err="1"/>
              <a:t>LearningSpace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64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Image result for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Emergence can mean that simple systems combine to give complex properties</a:t>
            </a:r>
          </a:p>
          <a:p>
            <a:r>
              <a:rPr lang="en-GB" dirty="0"/>
              <a:t>This can be a double-edged sword in terms of AI design</a:t>
            </a:r>
          </a:p>
          <a:p>
            <a:pPr lvl="1"/>
            <a:r>
              <a:rPr lang="en-GB" dirty="0"/>
              <a:t>Pro: rich behaviours can emerge from relatively simple designs</a:t>
            </a:r>
          </a:p>
          <a:p>
            <a:pPr lvl="1"/>
            <a:r>
              <a:rPr lang="en-GB" dirty="0"/>
              <a:t>Con: difficult to predict or design the behaviour that will emerge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E876-04B7-4F49-8A42-05FD0E3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3089-8A9C-4615-8409-E0E15EB58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D962-913E-4060-A793-9F3E1AB8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19720-2784-433C-BDA9-A1D8A9385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</a:t>
            </a:r>
            <a:r>
              <a:rPr lang="en-GB" b="1" dirty="0"/>
              <a:t>property</a:t>
            </a:r>
            <a:r>
              <a:rPr lang="en-GB" dirty="0"/>
              <a:t> that its </a:t>
            </a:r>
            <a:r>
              <a:rPr lang="en-GB" b="1" dirty="0"/>
              <a:t>parts</a:t>
            </a:r>
            <a:r>
              <a:rPr lang="en-GB" dirty="0"/>
              <a:t> alone do not have</a:t>
            </a:r>
          </a:p>
          <a:p>
            <a:r>
              <a:rPr lang="en-GB" dirty="0"/>
              <a:t>The whole is </a:t>
            </a:r>
            <a:r>
              <a:rPr lang="en-GB" b="1" dirty="0"/>
              <a:t>different from </a:t>
            </a:r>
            <a:r>
              <a:rPr lang="en-GB" dirty="0"/>
              <a:t>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</a:t>
            </a:r>
            <a:r>
              <a:rPr lang="en-GB" b="1" dirty="0"/>
              <a:t>stimulus</a:t>
            </a:r>
            <a:r>
              <a:rPr lang="en-GB" dirty="0"/>
              <a:t> (scent)</a:t>
            </a:r>
          </a:p>
          <a:p>
            <a:r>
              <a:rPr lang="en-GB" dirty="0"/>
              <a:t>Ants “coordinate” through </a:t>
            </a:r>
            <a:r>
              <a:rPr lang="en-GB" b="1" dirty="0" err="1"/>
              <a:t>stigmergy</a:t>
            </a:r>
            <a:endParaRPr lang="en-GB" b="1" dirty="0"/>
          </a:p>
          <a:p>
            <a:pPr lvl="1"/>
            <a:r>
              <a:rPr lang="en-GB" dirty="0"/>
              <a:t>Coordination by altering the </a:t>
            </a:r>
            <a:r>
              <a:rPr lang="en-GB" b="1" dirty="0"/>
              <a:t>environment</a:t>
            </a:r>
          </a:p>
          <a:p>
            <a:pPr lvl="1"/>
            <a:r>
              <a:rPr lang="en-GB" dirty="0"/>
              <a:t>Ants lay </a:t>
            </a:r>
            <a:r>
              <a:rPr lang="en-GB" b="1" dirty="0"/>
              <a:t>pheromones</a:t>
            </a:r>
            <a:r>
              <a:rPr lang="en-GB" dirty="0"/>
              <a:t>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Image result for ant colony optimization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DDC6B-582B-42AE-8332-5402E8A1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r>
              <a:rPr lang="en-GB">
                <a:hlinkClick r:id="rId2"/>
              </a:rPr>
              <a:t>https://www.youtube.com/watch?v=eakKfY5aHmY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D762B-8189-4EA9-92B0-5A34094B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4523" r="694" b="9348"/>
          <a:stretch/>
        </p:blipFill>
        <p:spPr>
          <a:xfrm>
            <a:off x="5925481" y="2540470"/>
            <a:ext cx="588103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167</TotalTime>
  <Words>681</Words>
  <Application>Microsoft Macintosh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Cambria Math</vt:lpstr>
      <vt:lpstr>Gill Sans MT</vt:lpstr>
      <vt:lpstr>Wingdings 2</vt:lpstr>
      <vt:lpstr>Dividend</vt:lpstr>
      <vt:lpstr>3: Authored Behaviours II: emergence</vt:lpstr>
      <vt:lpstr>Paper Club</vt:lpstr>
      <vt:lpstr>Emergence</vt:lpstr>
      <vt:lpstr>What is emergence?</vt:lpstr>
      <vt:lpstr>A pile of sand</vt:lpstr>
      <vt:lpstr>Ants</vt:lpstr>
      <vt:lpstr>Ant colony optimisation</vt:lpstr>
      <vt:lpstr>Flocking, schooling, herding</vt:lpstr>
      <vt:lpstr>Starlings</vt:lpstr>
      <vt:lpstr>Boids</vt:lpstr>
      <vt:lpstr>Simulated stampede in The Lion King (1994)</vt:lpstr>
      <vt:lpstr>Simulated crowds in Hitman: Absolution (2012)</vt:lpstr>
      <vt:lpstr>Cellular Automata</vt:lpstr>
      <vt:lpstr>Conway’s Game of Life</vt:lpstr>
      <vt:lpstr>Gliders</vt:lpstr>
      <vt:lpstr>Conway’s game of Life</vt:lpstr>
      <vt:lpstr>Other cellular automata</vt:lpstr>
      <vt:lpstr>Fractals</vt:lpstr>
      <vt:lpstr>Chaos</vt:lpstr>
      <vt:lpstr>The ultimate emergence?</vt:lpstr>
      <vt:lpstr>Using emergence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3: Authored Behaviours II</dc:title>
  <dc:creator>Ed Powley</dc:creator>
  <cp:lastModifiedBy>Powley, Edward</cp:lastModifiedBy>
  <cp:revision>21</cp:revision>
  <dcterms:created xsi:type="dcterms:W3CDTF">2019-10-07T22:30:56Z</dcterms:created>
  <dcterms:modified xsi:type="dcterms:W3CDTF">2019-10-08T13:47:11Z</dcterms:modified>
</cp:coreProperties>
</file>